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Poppins"/>
      <p:regular r:id="rId32"/>
      <p:bold r:id="rId33"/>
      <p:italic r:id="rId34"/>
      <p:boldItalic r:id="rId35"/>
    </p:embeddedFont>
    <p:embeddedFont>
      <p:font typeface="Comforta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oppins-bold.fntdata"/><Relationship Id="rId10" Type="http://schemas.openxmlformats.org/officeDocument/2006/relationships/slide" Target="slides/slide5.xml"/><Relationship Id="rId32" Type="http://schemas.openxmlformats.org/officeDocument/2006/relationships/font" Target="fonts/Poppins-regular.fntdata"/><Relationship Id="rId13" Type="http://schemas.openxmlformats.org/officeDocument/2006/relationships/slide" Target="slides/slide8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7.xml"/><Relationship Id="rId34" Type="http://schemas.openxmlformats.org/officeDocument/2006/relationships/font" Target="fonts/Poppins-italic.fntdata"/><Relationship Id="rId15" Type="http://schemas.openxmlformats.org/officeDocument/2006/relationships/slide" Target="slides/slide10.xml"/><Relationship Id="rId37" Type="http://schemas.openxmlformats.org/officeDocument/2006/relationships/font" Target="fonts/Comfortaa-bold.fntdata"/><Relationship Id="rId14" Type="http://schemas.openxmlformats.org/officeDocument/2006/relationships/slide" Target="slides/slide9.xml"/><Relationship Id="rId36" Type="http://schemas.openxmlformats.org/officeDocument/2006/relationships/font" Target="fonts/Comfortaa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8d9067c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8d9067c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8d9067cb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8d9067cb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8d9067cb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8d9067cb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8d9067cb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e8d9067cb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8d9067cb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8d9067cb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8d9067cb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8d9067cb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8d9067cb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8d9067cb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8d9067cb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e8d9067cb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8d9067cb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8d9067cb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8d9067cb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8d9067cb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Avant de révoquer son Mandat, on peut aussi l’accompagner dans les démarches de changement d’adresse.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8d9067cb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e8d9067cb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8d9067cb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8d9067cb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8d9067cb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8d9067cb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8d9067cb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e8d9067cb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8d9067cb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e8d9067cb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8d9067cb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e8d9067cb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8d9067cbe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8d9067cbe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8d9067cbe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e8d9067cbe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8d9067cbe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e8d9067cbe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8d9067cb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8d9067cb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8d9067cb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8d9067cb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8d9067cb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8d9067cb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8d9067cb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8d9067cb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8d9067cb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8d9067cb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8d9067cb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8d9067cb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8d9067cb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8d9067cb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igma.com/proto/QsA2RkxTajwg1AeKaIV8H6/Tutoriel-Aidants-Connect?scaling=contain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oncompteformation.gouv.fr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igma.com/proto/QsA2RkxTajwg1AeKaIV8H6/Tutoriel-Aidants-Connect?scaling=contain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figma.com/proto/QsA2RkxTajwg1AeKaIV8H6/Tutoriel-Aidants-Connect?scaling=contain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idantsconnect.beta.gouv.fr/faq/" TargetMode="External"/><Relationship Id="rId4" Type="http://schemas.openxmlformats.org/officeDocument/2006/relationships/hyperlink" Target="https://aidantsconnect.beta.gouv.fr/cgu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hyperlink" Target="https://aidantsconnect.beta.gouv.fr/guide_utilisation/" TargetMode="External"/><Relationship Id="rId5" Type="http://schemas.openxmlformats.org/officeDocument/2006/relationships/hyperlink" Target="https://www.etsijaccompagnais.fr/tutoriel-aidants-connect" TargetMode="External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igma.com/proto/QsA2RkxTajwg1AeKaIV8H6/Tutoriel-Aidants-Connect?scaling=contain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17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85300" y="2175300"/>
            <a:ext cx="73734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DÉMO</a:t>
            </a:r>
            <a:endParaRPr sz="4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DU DISPOSITIF</a:t>
            </a:r>
            <a:endParaRPr sz="4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AIDANTS CONNECT</a:t>
            </a:r>
            <a:endParaRPr sz="4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9" l="0" r="0" t="39"/>
          <a:stretch/>
        </p:blipFill>
        <p:spPr>
          <a:xfrm>
            <a:off x="1615975" y="857900"/>
            <a:ext cx="5921489" cy="41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0" y="0"/>
            <a:ext cx="91440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TUTORIEL COMMENTÉ :  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1615975" y="4320325"/>
            <a:ext cx="2553000" cy="605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0" y="1114550"/>
            <a:ext cx="91440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Vous devez veiller à la bonne compréhension du mandat </a:t>
            </a:r>
            <a:b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par l’usagèr·e afin de valider son consentement : </a:t>
            </a:r>
            <a:endParaRPr b="1"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D500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Vérifier l’objet et le périmètre de l’intervention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Vérifier qu’il ou elle a bien la capacité à agir (qu’il ou elle n'est pas sous tutelle ou curatelle 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par exemple)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Expliquer la ou les raisons pour lesquelles les informations le ou la concernant sont collectées 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et leurs utilités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Lister et lui rappeler ses droits sur ses données (accès, rectification, suppression, etc.)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Rappeler la possibilité pour l’usager·ère de retirer à tout moment son mandat ou son consentement à utiliser ses données.</a:t>
            </a:r>
            <a:endParaRPr b="1"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 rot="-263021">
            <a:off x="3386682" y="402759"/>
            <a:ext cx="2370635" cy="471776"/>
          </a:xfrm>
          <a:prstGeom prst="rect">
            <a:avLst/>
          </a:prstGeom>
          <a:solidFill>
            <a:srgbClr val="FF55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À retenir ! </a:t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1361400" y="4266775"/>
            <a:ext cx="6421200" cy="582900"/>
          </a:xfrm>
          <a:prstGeom prst="rect">
            <a:avLst/>
          </a:prstGeom>
          <a:solidFill>
            <a:srgbClr val="02BB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Suite à la création d’un mandat, vous devez OBLIGATOIREMENT fournir à l’usagèr·e </a:t>
            </a:r>
            <a:r>
              <a:rPr b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une copie papier du mandat.</a:t>
            </a:r>
            <a:endParaRPr b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 b="16631" l="0" r="0" t="0"/>
          <a:stretch/>
        </p:blipFill>
        <p:spPr>
          <a:xfrm>
            <a:off x="1537750" y="4305025"/>
            <a:ext cx="572000" cy="4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>
            <a:alpha val="5950"/>
          </a:srgbClr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0" y="1461950"/>
            <a:ext cx="9144000" cy="3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Vous recevez un appel de Teresa en urgence. </a:t>
            </a: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Elle a reçu un courriel de son organisme de formation qui lui demande de s’inscrire dès aujourd’hui à sa formation en cliquant sur un lien qui renvoie sur </a:t>
            </a:r>
            <a:r>
              <a:rPr lang="fr" sz="2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https://www.moncompteformation.gouv.fr/</a:t>
            </a: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Mais on lui demande un code qu’elle n’a pas.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 rot="-262461">
            <a:off x="475023" y="725490"/>
            <a:ext cx="4275454" cy="792819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Situation de Teresa</a:t>
            </a:r>
            <a:endParaRPr b="0" i="0" sz="3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 rot="-262691">
            <a:off x="983921" y="386706"/>
            <a:ext cx="3018107" cy="404083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Atelier prise en main d’Aidants Connect</a:t>
            </a:r>
            <a:endParaRPr b="1"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9" l="0" r="0" t="39"/>
          <a:stretch/>
        </p:blipFill>
        <p:spPr>
          <a:xfrm>
            <a:off x="1615975" y="857900"/>
            <a:ext cx="5921489" cy="41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0" y="0"/>
            <a:ext cx="91440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TUTORIEL COMMENTÉ :  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4618325" y="4374625"/>
            <a:ext cx="1246500" cy="605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/>
        </p:nvSpPr>
        <p:spPr>
          <a:xfrm>
            <a:off x="0" y="0"/>
            <a:ext cx="91440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AIDANTS CONNECT</a:t>
            </a:r>
            <a:endParaRPr sz="3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0" y="110100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  <a:t>Une erreur s’est glissée dans la précédente démonstration</a:t>
            </a:r>
            <a:endParaRPr sz="2000">
              <a:solidFill>
                <a:srgbClr val="FF55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  <a:t>pour la situation de Teresa.</a:t>
            </a:r>
            <a:endParaRPr sz="2000">
              <a:solidFill>
                <a:srgbClr val="FF55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55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  <a:t>Que corrigeriez-vous dans le mandat qui a été signé ?</a:t>
            </a:r>
            <a:endParaRPr sz="2000">
              <a:solidFill>
                <a:srgbClr val="FF55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 rot="-726">
            <a:off x="3861300" y="3428946"/>
            <a:ext cx="1421400" cy="1100700"/>
          </a:xfrm>
          <a:prstGeom prst="rect">
            <a:avLst/>
          </a:prstGeom>
          <a:solidFill>
            <a:srgbClr val="FF55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800" u="sng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/!\</a:t>
            </a:r>
            <a:endParaRPr sz="4800" u="sng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/>
        </p:nvSpPr>
        <p:spPr>
          <a:xfrm>
            <a:off x="0" y="0"/>
            <a:ext cx="91440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AIDANTS CONNECT</a:t>
            </a:r>
            <a:endParaRPr sz="3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0" y="11010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  <a:t>Une erreur s’est glissée dans la précédente démonstration</a:t>
            </a:r>
            <a:endParaRPr>
              <a:solidFill>
                <a:srgbClr val="FF55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  <a:t>pour la situation de Teresa.</a:t>
            </a:r>
            <a:endParaRPr>
              <a:solidFill>
                <a:srgbClr val="FF556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  <a:t>Que corrigeriez-vous dans le mandat qui a été signé ?</a:t>
            </a:r>
            <a:endParaRPr>
              <a:solidFill>
                <a:srgbClr val="FF55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0" y="2245800"/>
            <a:ext cx="91440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39BCBD"/>
                </a:solidFill>
                <a:latin typeface="Poppins"/>
                <a:ea typeface="Poppins"/>
                <a:cs typeface="Poppins"/>
                <a:sym typeface="Poppins"/>
              </a:rPr>
              <a:t>Le périmètre du mandat n’inclut pas la démarche ciblée.</a:t>
            </a:r>
            <a:endParaRPr sz="18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39BCBD"/>
                </a:solidFill>
                <a:latin typeface="Poppins"/>
                <a:ea typeface="Poppins"/>
                <a:cs typeface="Poppins"/>
                <a:sym typeface="Poppins"/>
              </a:rPr>
              <a:t>En effet, une démarche liée au compte </a:t>
            </a:r>
            <a:r>
              <a:rPr b="1" lang="fr" sz="1800">
                <a:solidFill>
                  <a:srgbClr val="39BCBD"/>
                </a:solidFill>
                <a:latin typeface="Poppins"/>
                <a:ea typeface="Poppins"/>
                <a:cs typeface="Poppins"/>
                <a:sym typeface="Poppins"/>
              </a:rPr>
              <a:t>formation </a:t>
            </a:r>
            <a:r>
              <a:rPr lang="fr" sz="1800">
                <a:solidFill>
                  <a:srgbClr val="39BCBD"/>
                </a:solidFill>
                <a:latin typeface="Poppins"/>
                <a:ea typeface="Poppins"/>
                <a:cs typeface="Poppins"/>
                <a:sym typeface="Poppins"/>
              </a:rPr>
              <a:t>relève du périmètre </a:t>
            </a:r>
            <a:r>
              <a:rPr b="1" lang="fr" sz="1800">
                <a:solidFill>
                  <a:srgbClr val="39BCBD"/>
                </a:solidFill>
                <a:latin typeface="Poppins"/>
                <a:ea typeface="Poppins"/>
                <a:cs typeface="Poppins"/>
                <a:sym typeface="Poppins"/>
              </a:rPr>
              <a:t>TRAVAIL </a:t>
            </a:r>
            <a:r>
              <a:rPr lang="fr" sz="1800">
                <a:solidFill>
                  <a:srgbClr val="39BCBD"/>
                </a:solidFill>
                <a:latin typeface="Poppins"/>
                <a:ea typeface="Poppins"/>
                <a:cs typeface="Poppins"/>
                <a:sym typeface="Poppins"/>
              </a:rPr>
              <a:t>alors que le périmètre choisi pour le mandat est celui CITOYENNETÉ. Teresa n’a donc pas consenti dans le cadre de ce mandat à être accompagnée sur cette démarche.</a:t>
            </a:r>
            <a:endParaRPr sz="18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/>
        </p:nvSpPr>
        <p:spPr>
          <a:xfrm>
            <a:off x="0" y="1251400"/>
            <a:ext cx="9144000" cy="23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En utilisant Aidants Connect, vous vous engagez à protéger </a:t>
            </a:r>
            <a:endParaRPr b="1"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les données personnelles de l’usagèr·e  :</a:t>
            </a:r>
            <a:endParaRPr sz="1200">
              <a:solidFill>
                <a:srgbClr val="2635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D500"/>
              </a:buClr>
              <a:buSzPts val="1400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Informer l’usagèr·e sur ses droits d’accès, de rectification et de suppression de ses données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400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Collecter uniquement les informations relatives au mandat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400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Respecter la confidentialité des données personnelles de l’usager 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400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Supprimer les informations relatives à l’usagèr·e lorsqu’elles ne sont plus nécessaires à la réalisation des démarches. </a:t>
            </a:r>
            <a:r>
              <a:rPr lang="fr" sz="1100">
                <a:solidFill>
                  <a:schemeClr val="dk1"/>
                </a:solidFill>
              </a:rPr>
              <a:t>	</a:t>
            </a:r>
            <a:endParaRPr sz="1200">
              <a:solidFill>
                <a:srgbClr val="2635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 rot="-263021">
            <a:off x="3386682" y="402759"/>
            <a:ext cx="2370635" cy="471776"/>
          </a:xfrm>
          <a:prstGeom prst="rect">
            <a:avLst/>
          </a:prstGeom>
          <a:solidFill>
            <a:srgbClr val="FF55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À retenir ! </a:t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28"/>
          <p:cNvSpPr/>
          <p:nvPr/>
        </p:nvSpPr>
        <p:spPr>
          <a:xfrm>
            <a:off x="1361400" y="3890050"/>
            <a:ext cx="6421200" cy="859200"/>
          </a:xfrm>
          <a:prstGeom prst="rect">
            <a:avLst/>
          </a:prstGeom>
          <a:solidFill>
            <a:srgbClr val="02BB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Lors de la création d’un mandat à distance, </a:t>
            </a:r>
            <a:r>
              <a:rPr b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vous devez OBLIGATOIREMENT supprimer les identifiants FranceConnect de l’usagèr·e </a:t>
            </a:r>
            <a: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reçus par écrit.</a:t>
            </a:r>
            <a:endParaRPr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b="16631" l="0" r="0" t="0"/>
          <a:stretch/>
        </p:blipFill>
        <p:spPr>
          <a:xfrm>
            <a:off x="1478975" y="3944954"/>
            <a:ext cx="781597" cy="6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>
            <a:alpha val="5950"/>
          </a:srgbClr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/>
        </p:nvSpPr>
        <p:spPr>
          <a:xfrm>
            <a:off x="0" y="1461950"/>
            <a:ext cx="9144000" cy="3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Jordy, un jeune homme que vous accompagnez </a:t>
            </a: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depuis quelque temps pour les démarches </a:t>
            </a: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concernant son insertion professionnelle, </a:t>
            </a: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vous annonce qu’il déménage.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 rot="-262449">
            <a:off x="475074" y="726841"/>
            <a:ext cx="4240251" cy="792819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Situation de Jordy</a:t>
            </a:r>
            <a:endParaRPr b="0" i="0" sz="3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 rot="-262691">
            <a:off x="980971" y="422206"/>
            <a:ext cx="3018107" cy="404083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Atelier prise en main d’Aidants Connect</a:t>
            </a:r>
            <a:endParaRPr b="1"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9" l="0" r="0" t="39"/>
          <a:stretch/>
        </p:blipFill>
        <p:spPr>
          <a:xfrm>
            <a:off x="1615975" y="857900"/>
            <a:ext cx="5921489" cy="41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 txBox="1"/>
          <p:nvPr/>
        </p:nvSpPr>
        <p:spPr>
          <a:xfrm>
            <a:off x="0" y="0"/>
            <a:ext cx="91440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TUTORIEL COMMENTÉ :  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6344400" y="4350975"/>
            <a:ext cx="1128600" cy="605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 rot="-263021">
            <a:off x="3386682" y="402759"/>
            <a:ext cx="2370635" cy="471776"/>
          </a:xfrm>
          <a:prstGeom prst="rect">
            <a:avLst/>
          </a:prstGeom>
          <a:solidFill>
            <a:srgbClr val="FF55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À retenir ! </a:t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1361400" y="3890050"/>
            <a:ext cx="6421200" cy="930000"/>
          </a:xfrm>
          <a:prstGeom prst="rect">
            <a:avLst/>
          </a:prstGeom>
          <a:solidFill>
            <a:srgbClr val="02BB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Il est recommandé, lors de l’échange avec l’usager·ère, </a:t>
            </a:r>
            <a:b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 lui demander </a:t>
            </a:r>
            <a:r>
              <a:rPr b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s’il ou elle a déjà donné mandat à une autre personne ou structure pour accomplir les mêmes démarches en son nom.</a:t>
            </a:r>
            <a:endParaRPr b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 rotWithShape="1">
          <a:blip r:embed="rId3">
            <a:alphaModFix/>
          </a:blip>
          <a:srcRect b="16631" l="0" r="0" t="0"/>
          <a:stretch/>
        </p:blipFill>
        <p:spPr>
          <a:xfrm>
            <a:off x="1468525" y="3990800"/>
            <a:ext cx="781578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 txBox="1"/>
          <p:nvPr/>
        </p:nvSpPr>
        <p:spPr>
          <a:xfrm>
            <a:off x="0" y="1251400"/>
            <a:ext cx="9144000" cy="23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Un·e usagèr·e peut avoir des mandats dans différentes </a:t>
            </a:r>
            <a:endParaRPr b="1"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structures sur le même périmètre tant qu’ils ne couvrent </a:t>
            </a:r>
            <a:endParaRPr b="1"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pas les mêmes démarches.</a:t>
            </a:r>
            <a:br>
              <a:rPr lang="fr" sz="1200">
                <a:solidFill>
                  <a:srgbClr val="2635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Ex : un usager peut donner mandat à deux structures sur le périmètre “Transport”, 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si dans l’une, il demande à l’aidant·e de vérifier son nombre de point de permis et dans l’autre, 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l’aider à immatriculer son véhicule.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Il est de la responsabilité de l’usager·ère de révoquer le premier mandat </a:t>
            </a:r>
            <a:b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s’il ou elle souhaite transférer l’autorisation de faire en son nom à une nouvelle structure.</a:t>
            </a:r>
            <a:endParaRPr b="1"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0" y="0"/>
            <a:ext cx="91440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Pourquoi Aidants Connect ? 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740550" y="3092650"/>
            <a:ext cx="3506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Aidants Connect sécurise techniquement et juridiquement les aidant·es</a:t>
            </a:r>
            <a:r>
              <a:rPr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5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qui accompagnent leurs usagèr·es sur les enjeux de confidentialité </a:t>
            </a:r>
            <a:endParaRPr sz="15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et de sécurité des données.</a:t>
            </a:r>
            <a:endParaRPr sz="15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897325" y="3092650"/>
            <a:ext cx="3506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  <a:t>Aidants Connect garantit un accompagnement humain</a:t>
            </a:r>
            <a:r>
              <a:rPr lang="fr" sz="1500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fr" sz="1500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500">
                <a:solidFill>
                  <a:srgbClr val="FF5563"/>
                </a:solidFill>
                <a:latin typeface="Poppins"/>
                <a:ea typeface="Poppins"/>
                <a:cs typeface="Poppins"/>
                <a:sym typeface="Poppins"/>
              </a:rPr>
              <a:t>pour toutes les personnes qui, pour diverses raisons, ne peuvent pas faire leurs démarches en ligne.</a:t>
            </a:r>
            <a:endParaRPr sz="1500">
              <a:solidFill>
                <a:srgbClr val="FF55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1824000" y="1594925"/>
            <a:ext cx="1339200" cy="1339200"/>
          </a:xfrm>
          <a:prstGeom prst="ellipse">
            <a:avLst/>
          </a:prstGeom>
          <a:solidFill>
            <a:srgbClr val="36B1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63" name="Google Shape;63;p14"/>
          <p:cNvSpPr/>
          <p:nvPr/>
        </p:nvSpPr>
        <p:spPr>
          <a:xfrm>
            <a:off x="5980769" y="1594925"/>
            <a:ext cx="1339200" cy="1339200"/>
          </a:xfrm>
          <a:prstGeom prst="ellipse">
            <a:avLst/>
          </a:prstGeom>
          <a:solidFill>
            <a:srgbClr val="FF55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5563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20192" l="6084" r="5740" t="11197"/>
          <a:stretch/>
        </p:blipFill>
        <p:spPr>
          <a:xfrm>
            <a:off x="6057112" y="1802901"/>
            <a:ext cx="1186512" cy="92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15569" l="0" r="0" t="0"/>
          <a:stretch/>
        </p:blipFill>
        <p:spPr>
          <a:xfrm>
            <a:off x="1885431" y="1751035"/>
            <a:ext cx="1216338" cy="102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>
            <a:alpha val="5950"/>
          </a:srgbClr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/>
        </p:nvSpPr>
        <p:spPr>
          <a:xfrm rot="-262710">
            <a:off x="474679" y="716627"/>
            <a:ext cx="4503243" cy="792819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Situation de Rosalie</a:t>
            </a:r>
            <a:endParaRPr b="0" i="0" sz="3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0" y="1461950"/>
            <a:ext cx="9144000" cy="3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À 62 ans, Rosalie est à l’aube de sa retraite 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et doit urgemment se créer un compte auprès 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de la CARSAT. Elle est déjà sous mandat long car 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suivi par votre collègue, en congé cette semaine.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 rot="-262691">
            <a:off x="1136321" y="386706"/>
            <a:ext cx="3018107" cy="404083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Atelier prise en main d’Aidants Connect</a:t>
            </a:r>
            <a:endParaRPr b="1"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/>
        </p:nvSpPr>
        <p:spPr>
          <a:xfrm>
            <a:off x="0" y="1125800"/>
            <a:ext cx="91440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Dans le cadre d’Aidants Connect, tou·tes les aidant·es </a:t>
            </a:r>
            <a:endParaRPr b="1"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habilité·es au sein d’une même structure ont accès </a:t>
            </a:r>
            <a:endParaRPr b="1"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aux mandats de cette structure. </a:t>
            </a:r>
            <a:r>
              <a:rPr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Cela veut dire </a:t>
            </a:r>
            <a:endParaRPr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qu’un·e usager·ère peut être accompagné·e </a:t>
            </a:r>
            <a:endParaRPr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par tou·tes les aidant·es d’une même structure.</a:t>
            </a:r>
            <a:endParaRPr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 rot="-263021">
            <a:off x="3386682" y="402759"/>
            <a:ext cx="2370635" cy="471776"/>
          </a:xfrm>
          <a:prstGeom prst="rect">
            <a:avLst/>
          </a:prstGeom>
          <a:solidFill>
            <a:srgbClr val="FF55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À retenir ! </a:t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1361400" y="4219975"/>
            <a:ext cx="6421200" cy="582900"/>
          </a:xfrm>
          <a:prstGeom prst="rect">
            <a:avLst/>
          </a:prstGeom>
          <a:solidFill>
            <a:srgbClr val="02BB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Aucune information</a:t>
            </a:r>
            <a: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concernant les démarches effectuées ou l’état de ces démarches </a:t>
            </a:r>
            <a:r>
              <a:rPr b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n’est accessible sur Aidants Connect.</a:t>
            </a:r>
            <a:endParaRPr b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 b="16631" l="0" r="0" t="0"/>
          <a:stretch/>
        </p:blipFill>
        <p:spPr>
          <a:xfrm>
            <a:off x="1537750" y="4258225"/>
            <a:ext cx="572000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/>
          <p:nvPr/>
        </p:nvSpPr>
        <p:spPr>
          <a:xfrm>
            <a:off x="3844825" y="3117375"/>
            <a:ext cx="1415700" cy="7632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1 habilitation </a:t>
            </a:r>
            <a:endParaRPr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= 1 compte structure</a:t>
            </a:r>
            <a:endParaRPr sz="600">
              <a:solidFill>
                <a:srgbClr val="29235C"/>
              </a:solidFill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5856025" y="2884638"/>
            <a:ext cx="446700" cy="4467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Poppins"/>
                <a:ea typeface="Poppins"/>
                <a:cs typeface="Poppins"/>
                <a:sym typeface="Poppins"/>
              </a:rPr>
              <a:t>A</a:t>
            </a:r>
            <a:endParaRPr sz="1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6512175" y="3177625"/>
            <a:ext cx="446700" cy="4467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216" name="Google Shape;216;p33"/>
          <p:cNvSpPr/>
          <p:nvPr/>
        </p:nvSpPr>
        <p:spPr>
          <a:xfrm>
            <a:off x="5946875" y="3582138"/>
            <a:ext cx="446700" cy="4467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2146475" y="3275613"/>
            <a:ext cx="446700" cy="4467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218" name="Google Shape;218;p33"/>
          <p:cNvSpPr/>
          <p:nvPr/>
        </p:nvSpPr>
        <p:spPr>
          <a:xfrm>
            <a:off x="2659775" y="2954263"/>
            <a:ext cx="446700" cy="4467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cxnSp>
        <p:nvCxnSpPr>
          <p:cNvPr id="219" name="Google Shape;219;p33"/>
          <p:cNvCxnSpPr>
            <a:stCxn id="213" idx="3"/>
            <a:endCxn id="214" idx="2"/>
          </p:cNvCxnSpPr>
          <p:nvPr/>
        </p:nvCxnSpPr>
        <p:spPr>
          <a:xfrm flipH="1" rot="10800000">
            <a:off x="5260525" y="3108075"/>
            <a:ext cx="595500" cy="390900"/>
          </a:xfrm>
          <a:prstGeom prst="straightConnector1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33"/>
          <p:cNvCxnSpPr>
            <a:stCxn id="213" idx="3"/>
            <a:endCxn id="216" idx="2"/>
          </p:cNvCxnSpPr>
          <p:nvPr/>
        </p:nvCxnSpPr>
        <p:spPr>
          <a:xfrm>
            <a:off x="5260525" y="3498975"/>
            <a:ext cx="686400" cy="306600"/>
          </a:xfrm>
          <a:prstGeom prst="straightConnector1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33"/>
          <p:cNvCxnSpPr>
            <a:endCxn id="215" idx="2"/>
          </p:cNvCxnSpPr>
          <p:nvPr/>
        </p:nvCxnSpPr>
        <p:spPr>
          <a:xfrm flipH="1" rot="10800000">
            <a:off x="5260575" y="3400975"/>
            <a:ext cx="1251600" cy="98100"/>
          </a:xfrm>
          <a:prstGeom prst="straightConnector1">
            <a:avLst/>
          </a:prstGeom>
          <a:noFill/>
          <a:ln cap="flat" cmpd="sng" w="19050">
            <a:solidFill>
              <a:srgbClr val="FFD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33"/>
          <p:cNvSpPr/>
          <p:nvPr/>
        </p:nvSpPr>
        <p:spPr>
          <a:xfrm>
            <a:off x="2960350" y="3598013"/>
            <a:ext cx="446700" cy="4467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cxnSp>
        <p:nvCxnSpPr>
          <p:cNvPr id="223" name="Google Shape;223;p33"/>
          <p:cNvCxnSpPr>
            <a:stCxn id="213" idx="1"/>
            <a:endCxn id="218" idx="6"/>
          </p:cNvCxnSpPr>
          <p:nvPr/>
        </p:nvCxnSpPr>
        <p:spPr>
          <a:xfrm rot="10800000">
            <a:off x="3106525" y="3177675"/>
            <a:ext cx="738300" cy="321300"/>
          </a:xfrm>
          <a:prstGeom prst="straightConnector1">
            <a:avLst/>
          </a:prstGeom>
          <a:noFill/>
          <a:ln cap="flat" cmpd="sng" w="19050">
            <a:solidFill>
              <a:srgbClr val="FFD5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3"/>
          <p:cNvCxnSpPr>
            <a:endCxn id="222" idx="6"/>
          </p:cNvCxnSpPr>
          <p:nvPr/>
        </p:nvCxnSpPr>
        <p:spPr>
          <a:xfrm flipH="1">
            <a:off x="3407050" y="3498863"/>
            <a:ext cx="438000" cy="322500"/>
          </a:xfrm>
          <a:prstGeom prst="straightConnector1">
            <a:avLst/>
          </a:prstGeom>
          <a:noFill/>
          <a:ln cap="flat" cmpd="sng" w="19050">
            <a:solidFill>
              <a:srgbClr val="FFD5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33"/>
          <p:cNvCxnSpPr>
            <a:endCxn id="217" idx="6"/>
          </p:cNvCxnSpPr>
          <p:nvPr/>
        </p:nvCxnSpPr>
        <p:spPr>
          <a:xfrm rot="10800000">
            <a:off x="2593175" y="3498963"/>
            <a:ext cx="1251600" cy="0"/>
          </a:xfrm>
          <a:prstGeom prst="straightConnector1">
            <a:avLst/>
          </a:prstGeom>
          <a:noFill/>
          <a:ln cap="flat" cmpd="sng" w="19050">
            <a:solidFill>
              <a:srgbClr val="FFD5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>
            <a:alpha val="5950"/>
          </a:srgbClr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/>
        </p:nvSpPr>
        <p:spPr>
          <a:xfrm>
            <a:off x="0" y="1461950"/>
            <a:ext cx="9144000" cy="3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Vous accompagnez Célia via Aidants Connect </a:t>
            </a: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pour le suivi son dossier Pôle Emploi. Une erreur 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a été commise lors de sa dernière actualisation </a:t>
            </a: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bloquant son allocation chômage.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 rot="-262523">
            <a:off x="475488" y="737628"/>
            <a:ext cx="3955929" cy="792819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Situation de Célia</a:t>
            </a:r>
            <a:endParaRPr b="0" i="0" sz="3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 rot="-262691">
            <a:off x="907721" y="462906"/>
            <a:ext cx="3018107" cy="404083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Atelier prise en main d’Aidants Connect</a:t>
            </a:r>
            <a:endParaRPr b="1"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/>
        </p:nvSpPr>
        <p:spPr>
          <a:xfrm rot="-263021">
            <a:off x="3386682" y="250359"/>
            <a:ext cx="2370635" cy="471776"/>
          </a:xfrm>
          <a:prstGeom prst="rect">
            <a:avLst/>
          </a:prstGeom>
          <a:solidFill>
            <a:srgbClr val="FF55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À retenir ! </a:t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0" y="913025"/>
            <a:ext cx="91440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Qui est responsable en cas d’erreur ? </a:t>
            </a:r>
            <a:endParaRPr sz="1200">
              <a:solidFill>
                <a:srgbClr val="2635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CB05"/>
              </a:buClr>
              <a:buSzPts val="1400"/>
              <a:buChar char="➔"/>
            </a:pPr>
            <a: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L’usagèr·e est en faute dans le cas où l’erreur est due à une information erronée </a:t>
            </a:r>
            <a:b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ou non transmise.</a:t>
            </a: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 Il·elle pourra alors faire valoir son droit à l’erreur dans le cadre de la Loi Informatique et Libertés.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1300"/>
              <a:buFont typeface="Poppins"/>
              <a:buChar char="➔"/>
            </a:pPr>
            <a: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L’aidant·e peut être reconnu·e responsable lorsqu’il est prouvé qu’il·elle n’a pas respecté </a:t>
            </a:r>
            <a:b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les instructions et qu’il·elle a commis une faute dans l’exercice de sa mission. </a:t>
            </a:r>
            <a:br>
              <a:rPr b="1"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Exemple : Vous réalisez la déclaration d’impôts d’un·e usagèr·e mais vous n’avez son consentement que pour réaliser ses démarches concernant les périmètres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 “Papiers-citoyenneté” et “Logement”.  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522900" y="3757650"/>
            <a:ext cx="8098200" cy="1090500"/>
          </a:xfrm>
          <a:prstGeom prst="rect">
            <a:avLst/>
          </a:prstGeom>
          <a:solidFill>
            <a:srgbClr val="02BB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 cas d’erreur, il est possible de retrouver qui a réalisé la démarche en croisant : </a:t>
            </a:r>
            <a:b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les données de connexion d’un·e aidant·e sur un site </a:t>
            </a:r>
            <a:r>
              <a:rPr i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(données récoltées </a:t>
            </a:r>
            <a:br>
              <a:rPr i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par Aidants Connect)</a:t>
            </a:r>
            <a:endParaRPr i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les démarches réalisées sur le site </a:t>
            </a:r>
            <a:r>
              <a:rPr i="1" lang="fr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(données récoltées par le site administratif)</a:t>
            </a:r>
            <a:endParaRPr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 b="16631" l="0" r="0" t="0"/>
          <a:stretch/>
        </p:blipFill>
        <p:spPr>
          <a:xfrm>
            <a:off x="657825" y="3977104"/>
            <a:ext cx="781597" cy="6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/>
        </p:nvSpPr>
        <p:spPr>
          <a:xfrm>
            <a:off x="0" y="0"/>
            <a:ext cx="91440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Récapitulons !</a:t>
            </a:r>
            <a:b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Les responsabilités de chacun·e : 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46" name="Google Shape;246;p36"/>
          <p:cNvCxnSpPr/>
          <p:nvPr/>
        </p:nvCxnSpPr>
        <p:spPr>
          <a:xfrm>
            <a:off x="3046075" y="1689775"/>
            <a:ext cx="0" cy="3075600"/>
          </a:xfrm>
          <a:prstGeom prst="straightConnector1">
            <a:avLst/>
          </a:prstGeom>
          <a:noFill/>
          <a:ln cap="flat" cmpd="sng" w="19050">
            <a:solidFill>
              <a:srgbClr val="29235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6"/>
          <p:cNvCxnSpPr/>
          <p:nvPr/>
        </p:nvCxnSpPr>
        <p:spPr>
          <a:xfrm>
            <a:off x="6097900" y="1689775"/>
            <a:ext cx="0" cy="3075600"/>
          </a:xfrm>
          <a:prstGeom prst="straightConnector1">
            <a:avLst/>
          </a:prstGeom>
          <a:noFill/>
          <a:ln cap="flat" cmpd="sng" w="19050">
            <a:solidFill>
              <a:srgbClr val="29235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48" name="Google Shape;248;p36"/>
          <p:cNvSpPr/>
          <p:nvPr/>
        </p:nvSpPr>
        <p:spPr>
          <a:xfrm>
            <a:off x="3284687" y="1689775"/>
            <a:ext cx="2574600" cy="303600"/>
          </a:xfrm>
          <a:prstGeom prst="rect">
            <a:avLst/>
          </a:prstGeom>
          <a:solidFill>
            <a:srgbClr val="02BB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 STRUCTURE</a:t>
            </a:r>
            <a:endParaRPr b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232887" y="1689775"/>
            <a:ext cx="2574600" cy="303600"/>
          </a:xfrm>
          <a:prstGeom prst="rect">
            <a:avLst/>
          </a:prstGeom>
          <a:solidFill>
            <a:srgbClr val="02BB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L’AIDANT·E</a:t>
            </a:r>
            <a:endParaRPr b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36"/>
          <p:cNvSpPr/>
          <p:nvPr/>
        </p:nvSpPr>
        <p:spPr>
          <a:xfrm>
            <a:off x="6336537" y="1689775"/>
            <a:ext cx="2574600" cy="303600"/>
          </a:xfrm>
          <a:prstGeom prst="rect">
            <a:avLst/>
          </a:prstGeom>
          <a:solidFill>
            <a:srgbClr val="02BB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L’USAGÈR·E</a:t>
            </a:r>
            <a:endParaRPr b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6168775" y="2150150"/>
            <a:ext cx="27423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Donner des informations administratives justes à l’aidant·e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3116975" y="2150150"/>
            <a:ext cx="27423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Veiller à la bonne utilisation de l’outil par les aidant·es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Veiller à la sécurité des accès Aidants Connect des aidant·es</a:t>
            </a: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65175" y="2150150"/>
            <a:ext cx="27423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Veiller à la bonne compréhension du mandat par l’usagèr·e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Protéger les données personnelles de l’usagèr·e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Sécuriser son compte Aidants Connect</a:t>
            </a:r>
            <a:br>
              <a:rPr lang="fr" sz="13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3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079" y="0"/>
            <a:ext cx="72738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/>
        </p:nvSpPr>
        <p:spPr>
          <a:xfrm>
            <a:off x="0" y="0"/>
            <a:ext cx="91440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Sécuriser sa carte Aidants Connect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5978758" y="3597950"/>
            <a:ext cx="2865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b="1"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En cas de vol ou perte, </a:t>
            </a:r>
            <a:r>
              <a:rPr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contacter rapidement l’équipe via </a:t>
            </a:r>
            <a:r>
              <a:rPr lang="fr" sz="1300" u="sng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contact@aidantsconnect.beta.gouv.fr.</a:t>
            </a:r>
            <a:endParaRPr sz="1300" u="sng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3100954" y="3597950"/>
            <a:ext cx="28659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Lorsque l’aidant·e s’éloigne de son bureau, </a:t>
            </a:r>
            <a:r>
              <a:rPr b="1"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il·elle doit protéger sa carte.</a:t>
            </a:r>
            <a:endParaRPr b="1" sz="13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299350" y="3597950"/>
            <a:ext cx="2865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La carte Aidants Connect est </a:t>
            </a:r>
            <a:r>
              <a:rPr b="1"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strictement personnelle. </a:t>
            </a:r>
            <a:r>
              <a:rPr i="1"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Votre nom n’apparaît pas mais il y a un n° de série nominatif. </a:t>
            </a:r>
            <a:endParaRPr i="1" sz="13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462" y="1334200"/>
            <a:ext cx="3194715" cy="200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028" y="1334200"/>
            <a:ext cx="3187499" cy="20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0" y="0"/>
            <a:ext cx="9144000" cy="15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Pour bénéficier d’un accompagnement </a:t>
            </a:r>
            <a:b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fr" sz="2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via Aidants Connect, l’usagèr·e doit : </a:t>
            </a:r>
            <a:endParaRPr b="1" sz="20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1224750" y="1566300"/>
            <a:ext cx="3038400" cy="3038100"/>
          </a:xfrm>
          <a:prstGeom prst="ellipse">
            <a:avLst/>
          </a:prstGeom>
          <a:solidFill>
            <a:srgbClr val="36B1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Être en capacité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 conclure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 mandat </a:t>
            </a:r>
            <a:br>
              <a:rPr lang="fr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(pas de tutelle ou de curatelle)</a:t>
            </a:r>
            <a:endParaRPr b="1"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4880871" y="1566300"/>
            <a:ext cx="3038400" cy="3038100"/>
          </a:xfrm>
          <a:prstGeom prst="ellipse">
            <a:avLst/>
          </a:prstGeom>
          <a:solidFill>
            <a:srgbClr val="36B1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Souhaiter être accompagné·e dans la réalisation de ses démarches administratives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 rot="1939">
            <a:off x="3241968" y="4216459"/>
            <a:ext cx="2660100" cy="608400"/>
          </a:xfrm>
          <a:prstGeom prst="rect">
            <a:avLst/>
          </a:prstGeom>
          <a:solidFill>
            <a:srgbClr val="FF33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Pouvoir accéder à</a:t>
            </a:r>
            <a:br>
              <a:rPr lang="fr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fr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France Connect</a:t>
            </a:r>
            <a:endParaRPr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0" y="0"/>
            <a:ext cx="91440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Les outils de référence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87050" y="1375150"/>
            <a:ext cx="41298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La Foire aux Questions Aidants Connect</a:t>
            </a:r>
            <a:br>
              <a:rPr b="1"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 u="sng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aidantsconnect.beta.gouv.fr/faq/</a:t>
            </a:r>
            <a:endParaRPr sz="1500" u="sng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626375" y="1375150"/>
            <a:ext cx="41298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Les Conditions Générales d’Utilisation</a:t>
            </a:r>
            <a:br>
              <a:rPr b="1"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 u="sng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aidantsconnect.beta.gouv.fr/cgu/</a:t>
            </a:r>
            <a:endParaRPr sz="1500" u="sng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050" y="2197400"/>
            <a:ext cx="4129802" cy="19842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9445" y="2197400"/>
            <a:ext cx="4215480" cy="19842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337" l="0" r="0" t="337"/>
          <a:stretch/>
        </p:blipFill>
        <p:spPr>
          <a:xfrm>
            <a:off x="5052389" y="2197403"/>
            <a:ext cx="3385278" cy="23845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8" name="Google Shape;88;p17"/>
          <p:cNvSpPr txBox="1"/>
          <p:nvPr/>
        </p:nvSpPr>
        <p:spPr>
          <a:xfrm>
            <a:off x="0" y="0"/>
            <a:ext cx="91440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Les outils de référence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87050" y="1375150"/>
            <a:ext cx="41298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Le Guide d’Utilisation </a:t>
            </a:r>
            <a:br>
              <a:rPr b="1"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 u="sng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aidantsconnect.beta.gouv.fr/guide_utilisation/</a:t>
            </a:r>
            <a:endParaRPr sz="1300" u="sng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626375" y="1375150"/>
            <a:ext cx="41298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Le tutoriel interactif</a:t>
            </a:r>
            <a:br>
              <a:rPr b="1" lang="fr" sz="15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3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Lien</a:t>
            </a:r>
            <a:r>
              <a:rPr lang="fr" sz="1300" u="sng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500" u="sng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6">
            <a:alphaModFix/>
          </a:blip>
          <a:srcRect b="0" l="2660" r="2669" t="0"/>
          <a:stretch/>
        </p:blipFill>
        <p:spPr>
          <a:xfrm>
            <a:off x="287050" y="2287100"/>
            <a:ext cx="4129802" cy="2053344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0" y="0"/>
            <a:ext cx="91440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Sécuriser sa carte Aidants Connect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1047549"/>
            <a:ext cx="3657576" cy="25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978758" y="3597950"/>
            <a:ext cx="2865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b="1"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En cas de vol ou perte, </a:t>
            </a:r>
            <a:r>
              <a:rPr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contacter rapidement l’équipe via </a:t>
            </a:r>
            <a:r>
              <a:rPr lang="fr" sz="1300" u="sng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contact@aidantsconnect.beta.gouv.fr.</a:t>
            </a:r>
            <a:endParaRPr sz="1300" u="sng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100954" y="3597950"/>
            <a:ext cx="28659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Lorsque l’aidant·e s’éloigne de son bureau, </a:t>
            </a:r>
            <a:r>
              <a:rPr b="1"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elle·il doit protéger sa carte.</a:t>
            </a:r>
            <a:endParaRPr b="1" sz="13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99350" y="3597950"/>
            <a:ext cx="2865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5563"/>
              </a:buClr>
              <a:buSzPts val="1300"/>
              <a:buFont typeface="Poppins"/>
              <a:buChar char="➔"/>
            </a:pPr>
            <a:r>
              <a:rPr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La carte Aidants Connect est </a:t>
            </a:r>
            <a:r>
              <a:rPr b="1"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strictement personnelle. </a:t>
            </a:r>
            <a:r>
              <a:rPr i="1" lang="fr" sz="13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Votre nom n’apparaît pas mais il y a un n° de série nominatif. </a:t>
            </a:r>
            <a:endParaRPr i="1" sz="13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9" l="0" r="0" t="39"/>
          <a:stretch/>
        </p:blipFill>
        <p:spPr>
          <a:xfrm>
            <a:off x="1615975" y="857900"/>
            <a:ext cx="5921489" cy="41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0" y="0"/>
            <a:ext cx="91440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TUTORIEL COMMENTÉ :  </a:t>
            </a:r>
            <a:endParaRPr b="1" sz="3400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388300" y="998125"/>
            <a:ext cx="3012000" cy="2914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0" y="216150"/>
            <a:ext cx="91440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Jeu de mise en situation</a:t>
            </a:r>
            <a:endParaRPr b="1" sz="34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i="1" lang="fr" sz="2000">
                <a:solidFill>
                  <a:srgbClr val="0B045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20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À travers 5 situations, nous allons ensemble </a:t>
            </a:r>
            <a:r>
              <a:rPr b="1" lang="fr" sz="20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s’entraîner </a:t>
            </a:r>
            <a:endParaRPr b="1" sz="20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à utiliser Aidants Connect</a:t>
            </a:r>
            <a:r>
              <a:rPr lang="fr" sz="20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 grâce au tutoriel interactif </a:t>
            </a:r>
            <a:endParaRPr sz="20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et </a:t>
            </a:r>
            <a:r>
              <a:rPr b="1" lang="fr" sz="20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échanger autour des points importants à retenir</a:t>
            </a:r>
            <a:r>
              <a:rPr lang="fr" sz="20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0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de chacune de ces situations. </a:t>
            </a:r>
            <a:endParaRPr sz="20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34163" y="2917275"/>
            <a:ext cx="1518900" cy="15189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SCÉNARIO 1</a:t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S’authentifier, créer </a:t>
            </a:r>
            <a:b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un mandat et réaliser 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une démarche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2073356" y="2917275"/>
            <a:ext cx="1518900" cy="15189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SCÉNARIO 2</a:t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Créer 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un mandat 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à distance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5551737" y="2917275"/>
            <a:ext cx="1518900" cy="15189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SCÉNARIO 4</a:t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Utiliser 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un mandat 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existant 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3812543" y="2917275"/>
            <a:ext cx="1518900" cy="15189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SCÉNARIO 3</a:t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Révoquer 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un mandat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7290937" y="2917275"/>
            <a:ext cx="1518900" cy="15189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SCÉNARIO 5</a:t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Connaître </a:t>
            </a:r>
            <a:b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les responsabilités </a:t>
            </a:r>
            <a:b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000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de chacun</a:t>
            </a:r>
            <a:endParaRPr sz="1000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>
            <a:alpha val="5950"/>
          </a:srgbClr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0" y="1461950"/>
            <a:ext cx="9144000" cy="3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Angela a fait l’acquisition d’un nouveau véhicule. 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Elle doit obtenir une carte grise. La préfecture 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l’a dirigé vers la démarche en ligne 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mais elle ne sait pas faire. Elle amène ses papiers 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et vous utilisez votre ordinateur </a:t>
            </a:r>
            <a:b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2400">
                <a:solidFill>
                  <a:srgbClr val="02BBBB"/>
                </a:solidFill>
                <a:latin typeface="Poppins"/>
                <a:ea typeface="Poppins"/>
                <a:cs typeface="Poppins"/>
                <a:sym typeface="Poppins"/>
              </a:rPr>
              <a:t>pour l’accompagner dans sa démarche.</a:t>
            </a:r>
            <a:endParaRPr sz="2400">
              <a:solidFill>
                <a:srgbClr val="02BBB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3" name="Google Shape;123;p21"/>
          <p:cNvSpPr txBox="1"/>
          <p:nvPr/>
        </p:nvSpPr>
        <p:spPr>
          <a:xfrm rot="-262506">
            <a:off x="474741" y="718131"/>
            <a:ext cx="4467418" cy="792819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Situation de Angela</a:t>
            </a:r>
            <a:endParaRPr b="0" i="0" sz="3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 rot="-262691">
            <a:off x="1136321" y="386706"/>
            <a:ext cx="3018107" cy="404083"/>
          </a:xfrm>
          <a:prstGeom prst="rect">
            <a:avLst/>
          </a:prstGeom>
          <a:solidFill>
            <a:srgbClr val="0B04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Atelier prise en main d’Aidants Connect</a:t>
            </a:r>
            <a:endParaRPr b="1"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